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13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13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Image"/>
          <p:cNvSpPr/>
          <p:nvPr>
            <p:ph type="pic" idx="14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13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Image"/>
          <p:cNvSpPr/>
          <p:nvPr>
            <p:ph type="pic" idx="14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Image"/>
          <p:cNvSpPr/>
          <p:nvPr>
            <p:ph type="pic" idx="13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/>
          <p:nvPr>
            <p:ph type="pic" sz="half" idx="13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Image"/>
          <p:cNvSpPr/>
          <p:nvPr>
            <p:ph type="pic" sz="half" idx="14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Image"/>
          <p:cNvSpPr/>
          <p:nvPr>
            <p:ph type="pic" idx="15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13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14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age"/>
          <p:cNvSpPr/>
          <p:nvPr>
            <p:ph type="pic" idx="13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IMG_8167.JPG"/>
          <p:cNvGrpSpPr/>
          <p:nvPr/>
        </p:nvGrpSpPr>
        <p:grpSpPr>
          <a:xfrm>
            <a:off x="12942042" y="258900"/>
            <a:ext cx="11091588" cy="13198200"/>
            <a:chOff x="0" y="0"/>
            <a:chExt cx="11091586" cy="13198199"/>
          </a:xfrm>
        </p:grpSpPr>
        <p:pic>
          <p:nvPicPr>
            <p:cNvPr id="138" name="IMG_8167.JPG" descr="IMG_8167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10837587" cy="1286799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" name="IMG_8167.JPG" descr="IMG_8167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11091587" cy="13198200"/>
            </a:xfrm>
            <a:prstGeom prst="rect">
              <a:avLst/>
            </a:prstGeom>
            <a:effectLst/>
          </p:spPr>
        </p:pic>
      </p:grpSp>
      <p:sp>
        <p:nvSpPr>
          <p:cNvPr id="140" name="Welcome to my class!…"/>
          <p:cNvSpPr txBox="1"/>
          <p:nvPr/>
        </p:nvSpPr>
        <p:spPr>
          <a:xfrm>
            <a:off x="311023" y="5017949"/>
            <a:ext cx="12509811" cy="2832101"/>
          </a:xfrm>
          <a:prstGeom prst="rect">
            <a:avLst/>
          </a:prstGeom>
          <a:ln w="25400">
            <a:solidFill>
              <a:srgbClr val="66635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62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Welcome to my class! </a:t>
            </a:r>
          </a:p>
          <a:p>
            <a:pPr>
              <a:defRPr b="1" sz="62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My name is Tony Del Vecchio, </a:t>
            </a:r>
          </a:p>
          <a:p>
            <a:pPr>
              <a:defRPr b="1" sz="62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I will be your teacher this term!</a:t>
            </a:r>
          </a:p>
        </p:txBody>
      </p:sp>
      <p:sp>
        <p:nvSpPr>
          <p:cNvPr id="141" name="(Me at five years old)"/>
          <p:cNvSpPr txBox="1"/>
          <p:nvPr/>
        </p:nvSpPr>
        <p:spPr>
          <a:xfrm>
            <a:off x="15760969" y="12177044"/>
            <a:ext cx="5453734" cy="838201"/>
          </a:xfrm>
          <a:prstGeom prst="rect">
            <a:avLst/>
          </a:prstGeom>
          <a:solidFill>
            <a:schemeClr val="accent4">
              <a:hueOff val="254533"/>
              <a:satOff val="20019"/>
              <a:lumOff val="942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4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lvl1pPr>
          </a:lstStyle>
          <a:p>
            <a:pPr/>
            <a:r>
              <a:t>(Me at five years old)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580809_10151080923738444_1141812567_n copy.jpg" descr="580809_10151080923738444_1141812567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75311" y="546902"/>
            <a:ext cx="15904340" cy="12226462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I come from a small town…"/>
          <p:cNvSpPr txBox="1"/>
          <p:nvPr/>
        </p:nvSpPr>
        <p:spPr>
          <a:xfrm>
            <a:off x="163730" y="3953300"/>
            <a:ext cx="8340243" cy="499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come from a small town </a:t>
            </a:r>
          </a:p>
          <a:p>
            <a:pPr>
              <a:defRPr b="1" sz="4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called Springfield, New Jersey, </a:t>
            </a:r>
          </a:p>
          <a:p>
            <a:pPr>
              <a:defRPr b="1" sz="4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 the U.S.A. When I was a kid, </a:t>
            </a:r>
          </a:p>
          <a:p>
            <a:pPr>
              <a:defRPr b="1" sz="4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my Dad was the Mayor, so </a:t>
            </a:r>
          </a:p>
          <a:p>
            <a:pPr>
              <a:defRPr b="1" sz="4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everybody in town knew us.</a:t>
            </a:r>
            <a:br/>
            <a:br/>
            <a:r>
              <a:t>And yes, we had a big family!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G_6551 copy.JPG" descr="IMG_6551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94197" y="45339"/>
            <a:ext cx="14084383" cy="10475757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We lived in a four-bedroom house in the suburbs that my…"/>
          <p:cNvSpPr txBox="1"/>
          <p:nvPr/>
        </p:nvSpPr>
        <p:spPr>
          <a:xfrm>
            <a:off x="169926" y="11020186"/>
            <a:ext cx="24044149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 lived in a four-bedroom house in the suburbs that my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Uncle George (an architect) and my Dad (an engineer) designed and built.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warp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46445285_10210245343289920_7517454526312349696_n copy.jpg" descr="46445285_10210245343289920_7517454526312349696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386" y="345286"/>
            <a:ext cx="9769071" cy="1302542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Here, my Dad the Mayor is officially…"/>
          <p:cNvSpPr txBox="1"/>
          <p:nvPr/>
        </p:nvSpPr>
        <p:spPr>
          <a:xfrm>
            <a:off x="10709080" y="3726248"/>
            <a:ext cx="13141860" cy="473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Here, my Dad the Mayor is officially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opening a new supermarket in town. </a:t>
            </a:r>
            <a:br/>
            <a:br/>
            <a:r>
              <a:t>(My brother David was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scared of clowns! LOL)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3000">
        <p:circ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14955866_10205667208319407_6062047402679001333_n copy 2.jpg" descr="14955866_10205667208319407_6062047402679001333_n copy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5297" y="731845"/>
            <a:ext cx="15558488" cy="12252310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David and I were best…"/>
          <p:cNvSpPr txBox="1"/>
          <p:nvPr/>
        </p:nvSpPr>
        <p:spPr>
          <a:xfrm>
            <a:off x="168591" y="5880100"/>
            <a:ext cx="7765187" cy="195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David and I were best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buddies growing up.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13245440_10154114388318444_7959694956237339913_n copy.jpg" descr="13245440_10154114388318444_7959694956237339913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95463" y="827949"/>
            <a:ext cx="14577626" cy="1167728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Every summer, we would…"/>
          <p:cNvSpPr txBox="1"/>
          <p:nvPr/>
        </p:nvSpPr>
        <p:spPr>
          <a:xfrm>
            <a:off x="60694" y="4050715"/>
            <a:ext cx="9281250" cy="397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Every summer, we would </a:t>
            </a:r>
          </a:p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go “down the Shore” and enjoy </a:t>
            </a:r>
          </a:p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month swimming and playing</a:t>
            </a:r>
            <a:br/>
            <a:r>
              <a:t>at the beach in Lavalette. </a:t>
            </a:r>
          </a:p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 had a great time there!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G_2141 copy.JPG" descr="IMG_2141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812" y="1146323"/>
            <a:ext cx="14250246" cy="1111816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Christmas was always a fun…"/>
          <p:cNvSpPr txBox="1"/>
          <p:nvPr/>
        </p:nvSpPr>
        <p:spPr>
          <a:xfrm>
            <a:off x="14381554" y="4147198"/>
            <a:ext cx="10093453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Christmas was always a fun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time at the Del Vecchio house.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(Here I am trying to look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like a tough army guy!)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1495440_10152037811878444_597722374_n copy.jpg" descr="1495440_10152037811878444_597722374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240" y="744515"/>
            <a:ext cx="15282437" cy="11605102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I went to Catholic elementary…"/>
          <p:cNvSpPr txBox="1"/>
          <p:nvPr/>
        </p:nvSpPr>
        <p:spPr>
          <a:xfrm>
            <a:off x="15784835" y="4680998"/>
            <a:ext cx="8417561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went to Catholic elementary </a:t>
            </a:r>
          </a:p>
          <a:p>
            <a:pPr>
              <a:defRPr b="1"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school. Here I am celebrating</a:t>
            </a:r>
            <a:br/>
            <a:r>
              <a:t>my First Holy Communion. </a:t>
            </a:r>
          </a:p>
          <a:p>
            <a:pPr>
              <a:defRPr b="1"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(with brothers Dave and Paul)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wipe dir="r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G_8435 copy.JPG" descr="IMG_8435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5346" y="162345"/>
            <a:ext cx="14193308" cy="11237003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Eleven years old. Family pic at my…"/>
          <p:cNvSpPr txBox="1"/>
          <p:nvPr/>
        </p:nvSpPr>
        <p:spPr>
          <a:xfrm>
            <a:off x="6489573" y="11698820"/>
            <a:ext cx="11404855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Eleven years old. Family pic at my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brother Phil’s engagement party.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wipe dir="r"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Entanglement copy.jpg" descr="Entanglement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54848" y="2400127"/>
            <a:ext cx="13189524" cy="7529021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I later went to public…"/>
          <p:cNvSpPr txBox="1"/>
          <p:nvPr/>
        </p:nvSpPr>
        <p:spPr>
          <a:xfrm>
            <a:off x="607742" y="2868987"/>
            <a:ext cx="9600490" cy="659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later went to public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junior high school, so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experienced a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little of both worlds —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private and public schools.</a:t>
            </a:r>
            <a:br/>
            <a:br/>
            <a:r>
              <a:t>(That’s me in the back.)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wipe dir="r"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G_8203.jpeg" descr="IMG_82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3164" y="601702"/>
            <a:ext cx="8586450" cy="12512596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It was in junior high school where I first fell…"/>
          <p:cNvSpPr txBox="1"/>
          <p:nvPr/>
        </p:nvSpPr>
        <p:spPr>
          <a:xfrm>
            <a:off x="9749199" y="4373331"/>
            <a:ext cx="14383221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It was in junior high school where I first fell </a:t>
            </a:r>
          </a:p>
          <a:p>
            <a:pPr>
              <a:defRPr b="1" sz="5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 love. That’s me and my girlfriend Janie </a:t>
            </a:r>
          </a:p>
          <a:p>
            <a:pPr>
              <a:defRPr b="1" sz="5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dancing at her Bat Mitzvah (sort of a </a:t>
            </a:r>
          </a:p>
          <a:p>
            <a:pPr>
              <a:defRPr b="1" sz="5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Jewish Coming-of-Age ceremony).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ony Swim Team copy.jpg" descr="Tony Swim Team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2980" y="-2033844"/>
            <a:ext cx="21898040" cy="1415883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As a kid, I was on the local swim team. (back row, 4th from the left)"/>
          <p:cNvSpPr txBox="1"/>
          <p:nvPr/>
        </p:nvSpPr>
        <p:spPr>
          <a:xfrm>
            <a:off x="692785" y="12166600"/>
            <a:ext cx="22490431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As a kid, I was on the local swim team. (back row, 4th from the left)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rippl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Tony.SHP.Frosh copy.jpg" descr="Tony.SHP.Frosh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425" y="-1771008"/>
            <a:ext cx="6434454" cy="196917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Tony.SHP.Soph copy.jpg" descr="Tony.SHP.Soph copy.jpg"/>
          <p:cNvPicPr>
            <a:picLocks noChangeAspect="1"/>
          </p:cNvPicPr>
          <p:nvPr/>
        </p:nvPicPr>
        <p:blipFill>
          <a:blip r:embed="rId3">
            <a:extLst/>
          </a:blip>
          <a:srcRect l="2225" t="0" r="0" b="7708"/>
          <a:stretch>
            <a:fillRect/>
          </a:stretch>
        </p:blipFill>
        <p:spPr>
          <a:xfrm>
            <a:off x="15770150" y="-1198508"/>
            <a:ext cx="9339534" cy="1437476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After junior high school,…"/>
          <p:cNvSpPr txBox="1"/>
          <p:nvPr/>
        </p:nvSpPr>
        <p:spPr>
          <a:xfrm>
            <a:off x="5946312" y="348445"/>
            <a:ext cx="9776842" cy="318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After junior high school,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attended a Catholic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prep school.</a:t>
            </a:r>
          </a:p>
        </p:txBody>
      </p:sp>
      <p:sp>
        <p:nvSpPr>
          <p:cNvPr id="179" name="&lt;—- Freshman year"/>
          <p:cNvSpPr txBox="1"/>
          <p:nvPr/>
        </p:nvSpPr>
        <p:spPr>
          <a:xfrm>
            <a:off x="6676678" y="5623604"/>
            <a:ext cx="6256810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&lt;—- Freshman year</a:t>
            </a:r>
          </a:p>
        </p:txBody>
      </p:sp>
      <p:sp>
        <p:nvSpPr>
          <p:cNvPr id="180" name="Sophomore  Year —-&gt;"/>
          <p:cNvSpPr txBox="1"/>
          <p:nvPr/>
        </p:nvSpPr>
        <p:spPr>
          <a:xfrm>
            <a:off x="8583341" y="8752463"/>
            <a:ext cx="6889702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Sophomore  Year —-&gt;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blinds dir="vert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Tony Diving Team copy 2.jpg" descr="Tony Diving Team copy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9337" y="-12421"/>
            <a:ext cx="8039576" cy="13740842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I was on the Swimming and…"/>
          <p:cNvSpPr txBox="1"/>
          <p:nvPr/>
        </p:nvSpPr>
        <p:spPr>
          <a:xfrm>
            <a:off x="10930847" y="5379217"/>
            <a:ext cx="10835641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was on the Swimming and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Diving Team there as well.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rippl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TONY_D~B copy.JPG" descr="TONY_D~B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16184" y="252476"/>
            <a:ext cx="10043487" cy="13211048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One of my favorite memories from…"/>
          <p:cNvSpPr txBox="1"/>
          <p:nvPr/>
        </p:nvSpPr>
        <p:spPr>
          <a:xfrm>
            <a:off x="483671" y="4216400"/>
            <a:ext cx="12558523" cy="528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One of my favorite memories from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my high school days was going to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Europe with my parents. I especially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loved Italy. Here I am with David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 St. Mark’s Square in Venice feeding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some pigeons. They were everywhere!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15977762_10206178241414915_1398542471666658995_n copy.jpg" descr="15977762_10206178241414915_1398542471666658995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3536" y="212999"/>
            <a:ext cx="10363562" cy="13290002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Keeping cool at the…"/>
          <p:cNvSpPr txBox="1"/>
          <p:nvPr/>
        </p:nvSpPr>
        <p:spPr>
          <a:xfrm>
            <a:off x="13949829" y="5943599"/>
            <a:ext cx="781050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Keeping cool at the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Trevi Fountain in Rome.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blinds dir="vert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486867_10152037266438444_1123238281_n copy.jpg" descr="1486867_10152037266438444_1123238281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30840" y="943074"/>
            <a:ext cx="15156184" cy="11316953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And with the folks at the…"/>
          <p:cNvSpPr txBox="1"/>
          <p:nvPr/>
        </p:nvSpPr>
        <p:spPr>
          <a:xfrm>
            <a:off x="270878" y="4014906"/>
            <a:ext cx="8584693" cy="441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with the folks at the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ancient city of Pomeii.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loved this place. I’ve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always been interested in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history and archeology.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blinds dir="vert"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G_8232.jpeg" descr="IMG_823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10488" y="370461"/>
            <a:ext cx="11727475" cy="1297507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Hanging out at another…"/>
          <p:cNvSpPr txBox="1"/>
          <p:nvPr/>
        </p:nvSpPr>
        <p:spPr>
          <a:xfrm>
            <a:off x="489049" y="4139907"/>
            <a:ext cx="10816083" cy="42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Hanging out at another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girlfriend’s house. I got into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all kinds of trouble back </a:t>
            </a:r>
          </a:p>
          <a:p>
            <a:pPr>
              <a:defRPr b="1" sz="7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then. Ah, to be 16 again!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With Mike, Dave &amp; Matt 1975 copy.jpg" descr="With Mike, Dave &amp; Matt 1975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08645" y="554480"/>
            <a:ext cx="16809384" cy="1260704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"/>
          <p:cNvSpPr txBox="1"/>
          <p:nvPr/>
        </p:nvSpPr>
        <p:spPr>
          <a:xfrm>
            <a:off x="11760497" y="6539037"/>
            <a:ext cx="863006" cy="635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199" name="Text"/>
          <p:cNvSpPr txBox="1"/>
          <p:nvPr/>
        </p:nvSpPr>
        <p:spPr>
          <a:xfrm>
            <a:off x="11887497" y="6666037"/>
            <a:ext cx="863006" cy="635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200" name="All that hair!…"/>
          <p:cNvSpPr txBox="1"/>
          <p:nvPr/>
        </p:nvSpPr>
        <p:spPr>
          <a:xfrm>
            <a:off x="571117" y="4597400"/>
            <a:ext cx="6105298" cy="452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6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All that hair!</a:t>
            </a:r>
          </a:p>
          <a:p>
            <a:pPr>
              <a:defRPr b="1" sz="76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those </a:t>
            </a:r>
            <a:br/>
            <a:r>
              <a:t>pants! The </a:t>
            </a:r>
          </a:p>
          <a:p>
            <a:pPr>
              <a:defRPr b="1" sz="76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style in 1974.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dissolve/>
      </p:transition>
    </mc:Choice>
    <mc:Fallback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Tony.Best Looking 1 copy.jpg" descr="Tony.Best Looking 1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90396" y="1029368"/>
            <a:ext cx="13200136" cy="11657264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I wound up spending my…"/>
          <p:cNvSpPr txBox="1"/>
          <p:nvPr/>
        </p:nvSpPr>
        <p:spPr>
          <a:xfrm>
            <a:off x="288874" y="3363379"/>
            <a:ext cx="10467595" cy="614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wound up spending my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fourth year of high school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at the public school in town.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really enjoyed the freedom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there. The girls there voted me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Best Looking in the senior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class. I guess I can see that. LOL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https---cdn.cnn.com-cnnnext-dam-assets-191112141459-01-university-of-southern-california-campus-file.jpg" descr="https---cdn.cnn.com-cnnnext-dam-assets-191112141459-01-university-of-southern-california-campus-fi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84790" y="815201"/>
            <a:ext cx="15240001" cy="8572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After high school I left New Jersey and…"/>
          <p:cNvSpPr txBox="1"/>
          <p:nvPr/>
        </p:nvSpPr>
        <p:spPr>
          <a:xfrm>
            <a:off x="4949879" y="9945976"/>
            <a:ext cx="13126975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After high school I left New Jersey and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attended college at USC in Los Angeles.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Living in California gave me a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little introduction to “culture shock”!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hoto Booth (age 21).jpg" descr="Photo Booth (age 21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90783" y="-1826753"/>
            <a:ext cx="10877428" cy="15592482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hat’s me at 21 years old…"/>
          <p:cNvSpPr txBox="1"/>
          <p:nvPr/>
        </p:nvSpPr>
        <p:spPr>
          <a:xfrm>
            <a:off x="1111355" y="5227877"/>
            <a:ext cx="10835133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That’s me at 21 years old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getting my picture taken at </a:t>
            </a:r>
          </a:p>
          <a:p>
            <a:pPr>
              <a:defRPr b="1" sz="6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photo booth in Venice Beach.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3000">
        <p:dissolv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ABS Diploma copy.jpg" descr="ABS Diploma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20861" y="46802"/>
            <a:ext cx="14807176" cy="1143702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I needed to support myself in college, so I laid out $400 for a two-week course…"/>
          <p:cNvSpPr txBox="1"/>
          <p:nvPr/>
        </p:nvSpPr>
        <p:spPr>
          <a:xfrm>
            <a:off x="622147" y="11906188"/>
            <a:ext cx="23139706" cy="165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needed to support myself in college, so I laid out $400 for a two-week course </a:t>
            </a:r>
          </a:p>
          <a:p>
            <a:pPr>
              <a:defRPr b="1" sz="5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at the American Bartenders School and became a “Qualified Mixologist”. LOL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50272809_603196263444843_1197427695189753856_o.jpg" descr="50272809_603196263444843_1197427695189753856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4790" y="132813"/>
            <a:ext cx="17780001" cy="104521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It turned out to be a good investment. Using my newly acquired knowledge, I hit up a bunch of…"/>
          <p:cNvSpPr txBox="1"/>
          <p:nvPr/>
        </p:nvSpPr>
        <p:spPr>
          <a:xfrm>
            <a:off x="182905" y="10896600"/>
            <a:ext cx="24018190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It turned out to be a good investment. Using my newly acquired knowledge, I hit up a bunch of </a:t>
            </a:r>
          </a:p>
          <a:p>
            <a:pPr>
              <a:defRPr b="1" sz="4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bars and clubs in LA looking for a job, lying about my experience. I managed to get a job at the world famous Whisky a Go Go, the premier punk rock club in town on the Sunset Strip in Hollywood. </a:t>
            </a:r>
          </a:p>
          <a:p>
            <a:pPr>
              <a:defRPr b="1" sz="43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(The manger, Ray, happened to be a USC alumni and I guess wanted to “help a brother out.”)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blagflag-thumb.jpg" descr="blagflag-thum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2909" y="300853"/>
            <a:ext cx="9466881" cy="6305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the-go-go_s-performing-on-stage-at-the-whisky-a-go-go-west-hollywood-l-a-in-1980-photographed-by-donna-santisi.jpg" descr="the-go-go_s-performing-on-stage-at-the-whisky-a-go-go-west-hollywood-l-a-in-1980-photographed-by-donna-santisi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27921" y="185176"/>
            <a:ext cx="9670076" cy="6536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R-384982-1460383540-9097.jpeg.jpg" descr="R-384982-1460383540-9097.jpeg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98033" y="6809095"/>
            <a:ext cx="6787935" cy="6787934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I got to see lots of great…"/>
          <p:cNvSpPr txBox="1"/>
          <p:nvPr/>
        </p:nvSpPr>
        <p:spPr>
          <a:xfrm>
            <a:off x="339171" y="7777433"/>
            <a:ext cx="8263002" cy="410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got to see lots of great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punk bands for free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while I was working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there, like Black Flag,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 Go-Gos, and Madness.</a:t>
            </a:r>
          </a:p>
        </p:txBody>
      </p:sp>
      <p:sp>
        <p:nvSpPr>
          <p:cNvPr id="221" name="It was 1980 and the…"/>
          <p:cNvSpPr txBox="1"/>
          <p:nvPr/>
        </p:nvSpPr>
        <p:spPr>
          <a:xfrm>
            <a:off x="16391819" y="8152083"/>
            <a:ext cx="6812218" cy="335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It was 1980 and the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height of the LA punk </a:t>
            </a:r>
          </a:p>
          <a:p>
            <a:pPr>
              <a:defRPr b="1"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scene, so I was really </a:t>
            </a:r>
          </a:p>
          <a:p>
            <a:pPr>
              <a:defRPr b="1" sz="58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rPr sz="5500"/>
              <a:t>lucky to land the gig!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23519344_10155352656528821_8342586862859487175_n copy.jpg" descr="23519344_10155352656528821_8342586862859487175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77871" y="627604"/>
            <a:ext cx="19201218" cy="12460792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After university,…"/>
          <p:cNvSpPr txBox="1"/>
          <p:nvPr/>
        </p:nvSpPr>
        <p:spPr>
          <a:xfrm>
            <a:off x="178399" y="2489199"/>
            <a:ext cx="8020813" cy="87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After university,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moved back to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New Jersey and got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job working in an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insurance company.</a:t>
            </a:r>
            <a:br/>
            <a:r>
              <a:t>Here I am painting my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apartment in Millburn.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think I got more paint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 me than I got on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 walls. Ha 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23561557_10155352656423821_3483803333393658687_n copy.jpg" descr="23561557_10155352656423821_3483803333393658687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7576" y="-1778289"/>
            <a:ext cx="8434765" cy="153359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23561695_10155352656373821_4078489541737099149_n copy.jpg" descr="23561695_10155352656373821_4078489541737099149_n copy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447388" y="-132637"/>
            <a:ext cx="8840379" cy="13557128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I took up some new…"/>
          <p:cNvSpPr txBox="1"/>
          <p:nvPr/>
        </p:nvSpPr>
        <p:spPr>
          <a:xfrm>
            <a:off x="9061082" y="5283199"/>
            <a:ext cx="5653406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 took up some new </a:t>
            </a: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hobbies, including </a:t>
            </a: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Tae Kwon Do </a:t>
            </a: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Shaolin Gung Fu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Screen Shot 2018-11-27 at 9.15.36 copy.png" descr="Screen Shot 2018-11-27 at 9.15.36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56372" y="1578956"/>
            <a:ext cx="14782593" cy="10142982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Went pumpkin hunting…"/>
          <p:cNvSpPr txBox="1"/>
          <p:nvPr/>
        </p:nvSpPr>
        <p:spPr>
          <a:xfrm>
            <a:off x="176252" y="4743450"/>
            <a:ext cx="8399527" cy="422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Went pumpkin hunting </a:t>
            </a: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 the fall with the family. </a:t>
            </a: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br/>
            <a:r>
              <a:t>With David, my nephew </a:t>
            </a: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Mike, and Mom. 1987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r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23659891_10155352660238821_2046755128_o copy.jpg" descr="23659891_10155352660238821_2046755128_o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92443" y="351711"/>
            <a:ext cx="16925741" cy="1266125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Out drinking…"/>
          <p:cNvSpPr txBox="1"/>
          <p:nvPr/>
        </p:nvSpPr>
        <p:spPr>
          <a:xfrm>
            <a:off x="17274113" y="4802736"/>
            <a:ext cx="6122976" cy="375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Out drinking </a:t>
            </a:r>
          </a:p>
          <a:p>
            <a:pPr>
              <a:defRPr sz="8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with friends.</a:t>
            </a:r>
          </a:p>
          <a:p>
            <a:pPr>
              <a:defRPr sz="89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1988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10398896_77808153443_8218866_n.jpg" descr="10398896_77808153443_8218866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6603" y="834158"/>
            <a:ext cx="16094179" cy="12576909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David’s…"/>
          <p:cNvSpPr txBox="1"/>
          <p:nvPr/>
        </p:nvSpPr>
        <p:spPr>
          <a:xfrm>
            <a:off x="18084542" y="5903412"/>
            <a:ext cx="398729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8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David’s </a:t>
            </a:r>
          </a:p>
          <a:p>
            <a:pPr>
              <a:defRPr b="1" sz="8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wedding.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wipe dir="r"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G_8432 copy.JPG" descr="IMG_8432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3411" y="300108"/>
            <a:ext cx="9248019" cy="13115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G_8433 copy.JPG" descr="IMG_8433 copy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09411" y="318809"/>
            <a:ext cx="9248020" cy="13078382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After about ten…"/>
          <p:cNvSpPr txBox="1"/>
          <p:nvPr/>
        </p:nvSpPr>
        <p:spPr>
          <a:xfrm>
            <a:off x="8760332" y="2066516"/>
            <a:ext cx="6863335" cy="873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After about ten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years I got tired of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living in New Jersey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again and, hating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my job, moved to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Japan, getting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job teaching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salarymen at a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Business English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school in Tokyo.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advClick="1" p14:dur="2000">
        <p15:prstTrans prst="peelOff" invX="1"/>
      </p:transition>
    </mc:Choice>
    <mc:Choice xmlns:p14="http://schemas.microsoft.com/office/powerpoint/2010/main" Requires="p14">
      <p:transition spd="slow" advClick="1" p14:dur="2000">
        <p:wipe dir="l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Went back to school at night 13 years after graduating college…"/>
          <p:cNvSpPr txBox="1"/>
          <p:nvPr/>
        </p:nvSpPr>
        <p:spPr>
          <a:xfrm>
            <a:off x="1316713" y="12154021"/>
            <a:ext cx="21438109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Went back to school at night 13 years after graduating college…</a:t>
            </a:r>
          </a:p>
        </p:txBody>
      </p:sp>
      <p:pic>
        <p:nvPicPr>
          <p:cNvPr id="244" name="IMG_8430.JPG" descr="IMG_84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4795" y="115543"/>
            <a:ext cx="16241943" cy="116859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and got my Master’s…"/>
          <p:cNvSpPr txBox="1"/>
          <p:nvPr/>
        </p:nvSpPr>
        <p:spPr>
          <a:xfrm>
            <a:off x="2736636" y="5943599"/>
            <a:ext cx="9643873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got my Master’s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degree in Education in 1999.</a:t>
            </a:r>
          </a:p>
        </p:txBody>
      </p:sp>
      <p:pic>
        <p:nvPicPr>
          <p:cNvPr id="247" name="IMG_8431.JPG" descr="IMG_84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98330" y="696040"/>
            <a:ext cx="8662343" cy="123239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with Tony copy.JPG" descr="with Tony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95226" y="349554"/>
            <a:ext cx="12993548" cy="9745162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tarted teaching in university.…"/>
          <p:cNvSpPr txBox="1"/>
          <p:nvPr/>
        </p:nvSpPr>
        <p:spPr>
          <a:xfrm>
            <a:off x="6781777" y="10739373"/>
            <a:ext cx="11148061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Started teaching in university.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(With some students at a Tully’s.)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1934255_161706663443_34713_n.jpg" descr="1934255_161706663443_34713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7010" y="922078"/>
            <a:ext cx="16832380" cy="11871844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Got married and…"/>
          <p:cNvSpPr txBox="1"/>
          <p:nvPr/>
        </p:nvSpPr>
        <p:spPr>
          <a:xfrm>
            <a:off x="17639060" y="2921000"/>
            <a:ext cx="6001513" cy="787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Got married and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had a daughter.</a:t>
            </a:r>
            <a:br/>
            <a:br/>
            <a:r>
              <a:t>Got unmarried,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however. These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things happen.</a:t>
            </a:r>
            <a:br/>
            <a:br/>
            <a:r>
              <a:t>But, Lili is always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 my heart.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One of my hobbies is trekking."/>
          <p:cNvSpPr txBox="1"/>
          <p:nvPr/>
        </p:nvSpPr>
        <p:spPr>
          <a:xfrm>
            <a:off x="3723639" y="810228"/>
            <a:ext cx="16936721" cy="156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0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One of my hobbies is trekking. </a:t>
            </a:r>
          </a:p>
        </p:txBody>
      </p:sp>
      <p:pic>
        <p:nvPicPr>
          <p:cNvPr id="256" name="26-269838_hiking-clipart-jungle-trekking-hiking-trail-clip-art.png" descr="26-269838_hiking-clipart-jungle-trekking-hiking-trail-clip-ar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4696" y="2732559"/>
            <a:ext cx="16754608" cy="10216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advClick="1" p14:dur="2000">
        <p15:prstTrans prst="peelOff" invX="1"/>
      </p:transition>
    </mc:Choice>
    <mc:Choice xmlns:p14="http://schemas.microsoft.com/office/powerpoint/2010/main" Requires="p14">
      <p:transition spd="slow" advClick="1" p14:dur="2000">
        <p:wipe dir="l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4196_78075948443_8027538_n.jpg" descr="4196_78075948443_8027538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801" y="437389"/>
            <a:ext cx="11740218" cy="8805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4196_78075958443_7895340_n.jpg" descr="4196_78075958443_7895340_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20919" y="391828"/>
            <a:ext cx="11861713" cy="8896285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Here I am trekking in the Adirondacks in…"/>
          <p:cNvSpPr txBox="1"/>
          <p:nvPr/>
        </p:nvSpPr>
        <p:spPr>
          <a:xfrm>
            <a:off x="4064911" y="10598966"/>
            <a:ext cx="15926563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Here I am trekking in the Adirondacks in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Upstate New York with my homies Pete and Bob.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41326_432039523443_8012565_n copy.jpg" descr="41326_432039523443_8012565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44190" y="432189"/>
            <a:ext cx="13495620" cy="10121716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On top of Mount Okuhotaka-dake in the Kita Alps in 2007.…"/>
          <p:cNvSpPr txBox="1"/>
          <p:nvPr/>
        </p:nvSpPr>
        <p:spPr>
          <a:xfrm>
            <a:off x="1262887" y="11160593"/>
            <a:ext cx="21858225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 top of Mount Okuhotaka-dake in the Kita Alps in 2007. </a:t>
            </a:r>
          </a:p>
          <a:p>
            <a:pPr/>
            <a:r>
              <a: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rPr>
              <a:t>At  3,190 meters, “Okuho” is the third highest mountain in Japan.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IMG_5878 copy.JPG" descr="IMG_5878 copy.JPG"/>
          <p:cNvPicPr>
            <a:picLocks noChangeAspect="1"/>
          </p:cNvPicPr>
          <p:nvPr/>
        </p:nvPicPr>
        <p:blipFill>
          <a:blip r:embed="rId2">
            <a:extLst/>
          </a:blip>
          <a:srcRect l="0" t="0" r="5255" b="2464"/>
          <a:stretch>
            <a:fillRect/>
          </a:stretch>
        </p:blipFill>
        <p:spPr>
          <a:xfrm>
            <a:off x="5694164" y="177596"/>
            <a:ext cx="12995699" cy="10033852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The literal high point of my life. Standing on top the…"/>
          <p:cNvSpPr txBox="1"/>
          <p:nvPr/>
        </p:nvSpPr>
        <p:spPr>
          <a:xfrm>
            <a:off x="2570606" y="10658590"/>
            <a:ext cx="19242787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The literal high point of my life. Standing on top the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“hill” Kala Patthar (5,545 meters) in the Khumbu Region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of Nepal with Mount Everest in the background in 2012.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Another “hobby” of mine remains marital arts.…"/>
          <p:cNvSpPr txBox="1"/>
          <p:nvPr/>
        </p:nvSpPr>
        <p:spPr>
          <a:xfrm>
            <a:off x="898016" y="9735366"/>
            <a:ext cx="22587967" cy="355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Another “hobby” of mine remains marital arts.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Here I am in Hong Kong in 2006 with my Wing Chun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Gung Fu Sifu (sensei), my classmates, and my Wing Chun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“great-grandfather” Wong Long Ching (Bruce Lee’s elder classamte) </a:t>
            </a:r>
          </a:p>
        </p:txBody>
      </p:sp>
      <p:pic>
        <p:nvPicPr>
          <p:cNvPr id="269" name="19701999_10155375479203444_7442284320058191730_n copy.jpg" descr="19701999_10155375479203444_7442284320058191730_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0725" y="474653"/>
            <a:ext cx="11562550" cy="88646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advClick="1" p14:dur="2000">
        <p15:prstTrans prst="peelOff" invX="1"/>
      </p:transition>
    </mc:Choice>
    <mc:Choice xmlns:p14="http://schemas.microsoft.com/office/powerpoint/2010/main" Requires="p14">
      <p:transition spd="slow" advClick="1" p14:dur="2000">
        <p:wipe dir="l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14202717_10154378261128444_6338582272645741644_n.jpg" descr="14202717_10154378261128444_6338582272645741644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0814" y="201834"/>
            <a:ext cx="13342372" cy="1000678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Getting my “Black Shirt” (Instructor I status) in Hawaii…"/>
          <p:cNvSpPr txBox="1"/>
          <p:nvPr/>
        </p:nvSpPr>
        <p:spPr>
          <a:xfrm>
            <a:off x="2935224" y="10658590"/>
            <a:ext cx="18513553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Getting my “Black Shirt” (Instructor I status) in Hawaii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with brother Malcolm Macnab, Sifu Embrey Williams, </a:t>
            </a:r>
          </a:p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and Grandmaster John DiVirgilio. August 2016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13466269_10154184769593444_7367107090412990651_n copy 2.jpg" descr="13466269_10154184769593444_7367107090412990651_n copy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7974" y="435846"/>
            <a:ext cx="14060436" cy="10545328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Practicing the Luk Dim Poon Kwan with Sifu in the park"/>
          <p:cNvSpPr txBox="1"/>
          <p:nvPr/>
        </p:nvSpPr>
        <p:spPr>
          <a:xfrm>
            <a:off x="2813707" y="11943411"/>
            <a:ext cx="18428971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Practicing the Luk Dim Poon Kwan with Sifu in the park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switch dir="l"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DSCN3682 copy.JPG" descr="DSCN3682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4203" y="489961"/>
            <a:ext cx="14160462" cy="10620347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Oh yeah…and meanwhile I fell in love again… (at Zest Restaurant 11/6/05)"/>
          <p:cNvSpPr txBox="1"/>
          <p:nvPr/>
        </p:nvSpPr>
        <p:spPr>
          <a:xfrm>
            <a:off x="4563607" y="11545006"/>
            <a:ext cx="14741653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Oh yeah…and meanwhile I fell in love again…</a:t>
            </a:r>
            <a:br/>
            <a:r>
              <a:t>(at Zest Restaurant 11/6/05)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14212016_10202321359911895_4805827177391053605_n copy 2.jpg" descr="14212016_10202321359911895_4805827177391053605_n copy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4612" y="225236"/>
            <a:ext cx="14274776" cy="10706083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…and got married again. (Wedding Day 8/30/16 - on Tunnels Beach, Kauai, Hawaii)"/>
          <p:cNvSpPr txBox="1"/>
          <p:nvPr/>
        </p:nvSpPr>
        <p:spPr>
          <a:xfrm>
            <a:off x="2411348" y="11277599"/>
            <a:ext cx="19561303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…and got married again.</a:t>
            </a:r>
            <a:br/>
            <a:r>
              <a:t>(Wedding Day 8/30/16 - on Tunnels Beach, Kauai, Hawaii)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dissolve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he story continues."/>
          <p:cNvSpPr txBox="1"/>
          <p:nvPr/>
        </p:nvSpPr>
        <p:spPr>
          <a:xfrm>
            <a:off x="6478905" y="6075487"/>
            <a:ext cx="11426191" cy="156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0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The story continues.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